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77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8" r:id="rId23"/>
    <p:sldId id="274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0033CC"/>
    <a:srgbClr val="FF00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9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36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970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0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71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40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6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63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96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14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25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source=images&amp;cd=&amp;ved=2ahUKEwjm3LvpmJjeAhXEjiwKHVlsBfAQjRx6BAgBEAU&amp;url=http://stoppneumonia.ru/foto/legkie-cheloveka-podborka/&amp;psig=AOvVaw0d87G5efXUEoVP0xwsj9p8&amp;ust=1540233973344779" TargetMode="External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Relationship Id="rId9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hyperlink" Target="https://dezinfo.net/foto/66556-o-strukture-fraktalov-na-primere-kapusty-romanesko.html" TargetMode="Externa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ww.yeggi.com/q/koch+snowflake/2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self.wikireading.ru/41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hyperlink" Target="https://elementy.ru/posters/fractals/Sierpinsk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-1270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39438" y="197799"/>
            <a:ext cx="7528956" cy="4317167"/>
          </a:xfrm>
          <a:solidFill>
            <a:schemeClr val="accent5">
              <a:lumMod val="50000"/>
              <a:alpha val="76000"/>
            </a:schemeClr>
          </a:solidFill>
        </p:spPr>
        <p:txBody>
          <a:bodyPr>
            <a:noAutofit/>
          </a:bodyPr>
          <a:lstStyle/>
          <a:p>
            <a:pPr>
              <a:tabLst>
                <a:tab pos="0" algn="l"/>
              </a:tabLst>
            </a:pPr>
            <a:r>
              <a:rPr lang="ru-RU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ВСЕЛЕННАЯ</a:t>
            </a:r>
            <a:r>
              <a:rPr lang="en-US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ru-RU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ФРАКТАЛЬНОЕ</a:t>
            </a:r>
            <a:br>
              <a:rPr lang="ru-RU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ОТОБРАЖЕНИЕ</a:t>
            </a:r>
            <a:br>
              <a:rPr lang="ru-RU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ОКРУЖАЮЩЕГО МИРА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09438" y="6256057"/>
            <a:ext cx="1588957" cy="369332"/>
          </a:xfrm>
          <a:prstGeom prst="rect">
            <a:avLst/>
          </a:prstGeom>
          <a:solidFill>
            <a:schemeClr val="accent5">
              <a:lumMod val="50000"/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B0F0"/>
                </a:solidFill>
              </a:rPr>
              <a:t>201</a:t>
            </a:r>
            <a:r>
              <a:rPr lang="en-US" dirty="0">
                <a:solidFill>
                  <a:srgbClr val="00B0F0"/>
                </a:solidFill>
              </a:rPr>
              <a:t>8</a:t>
            </a:r>
            <a:r>
              <a:rPr lang="ru-RU" dirty="0">
                <a:solidFill>
                  <a:srgbClr val="00B0F0"/>
                </a:solidFill>
              </a:rPr>
              <a:t> г.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7477224" y="5117430"/>
            <a:ext cx="4358140" cy="1507959"/>
          </a:xfrm>
          <a:prstGeom prst="rect">
            <a:avLst/>
          </a:prstGeom>
          <a:solidFill>
            <a:schemeClr val="accent5">
              <a:lumMod val="50000"/>
              <a:alpha val="76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0" algn="l"/>
              </a:tabLst>
            </a:pPr>
            <a:r>
              <a:rPr lang="ru-RU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algn="l">
              <a:tabLst>
                <a:tab pos="0" algn="l"/>
              </a:tabLst>
            </a:pPr>
            <a:endParaRPr lang="ru-RU" sz="2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tabLst>
                <a:tab pos="0" algn="l"/>
              </a:tabLst>
            </a:pPr>
            <a:endParaRPr lang="ru-RU" sz="2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tabLst>
                <a:tab pos="0" algn="l"/>
              </a:tabLst>
            </a:pPr>
            <a:r>
              <a:rPr lang="ru-RU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Мазлов Иван</a:t>
            </a:r>
          </a:p>
          <a:p>
            <a:pPr algn="l">
              <a:tabLst>
                <a:tab pos="0" algn="l"/>
              </a:tabLst>
            </a:pPr>
            <a:r>
              <a:rPr lang="ru-RU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Ученик 10-Б класса</a:t>
            </a:r>
          </a:p>
          <a:p>
            <a:pPr algn="l">
              <a:tabLst>
                <a:tab pos="0" algn="l"/>
              </a:tabLst>
            </a:pPr>
            <a:r>
              <a:rPr lang="ru-RU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ru-RU" sz="2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Новофедоровской</a:t>
            </a:r>
            <a:r>
              <a:rPr lang="ru-RU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школы-лицея</a:t>
            </a:r>
          </a:p>
          <a:p>
            <a:pPr algn="l">
              <a:tabLst>
                <a:tab pos="0" algn="l"/>
              </a:tabLst>
            </a:pPr>
            <a:r>
              <a:rPr lang="ru-RU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ru-RU" sz="2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Сакского</a:t>
            </a:r>
            <a:r>
              <a:rPr lang="ru-RU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р-на </a:t>
            </a:r>
          </a:p>
          <a:p>
            <a:pPr algn="l">
              <a:tabLst>
                <a:tab pos="0" algn="l"/>
              </a:tabLst>
            </a:pPr>
            <a:r>
              <a:rPr lang="ru-RU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Республики Крым</a:t>
            </a:r>
          </a:p>
        </p:txBody>
      </p:sp>
    </p:spTree>
    <p:extLst>
      <p:ext uri="{BB962C8B-B14F-4D97-AF65-F5344CB8AC3E}">
        <p14:creationId xmlns:p14="http://schemas.microsoft.com/office/powerpoint/2010/main" val="15135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3563" y="-403411"/>
            <a:ext cx="10515600" cy="166901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Рукотворные фракталы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3562" y="766482"/>
            <a:ext cx="11618627" cy="180470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фрактальных фигур с использованием запрограммированной геометрии дает возможность наглядно увидеть процесс построения и получить красивые изображения.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этого на языке программирования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 написал программу </a:t>
            </a:r>
            <a:b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«Конструктор фракталов»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/>
          <a:stretch/>
        </p:blipFill>
        <p:spPr>
          <a:xfrm>
            <a:off x="641269" y="2435496"/>
            <a:ext cx="5041922" cy="42340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75" y="2435496"/>
            <a:ext cx="5035483" cy="42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3563" y="-59961"/>
            <a:ext cx="10515600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фракталов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3562" y="1016155"/>
            <a:ext cx="7602709" cy="5645902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Настройки программы позволяют менять количество сторон и повторений </a:t>
            </a:r>
            <a:r>
              <a:rPr lang="ru-R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самоподобия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происходит от родительской – более крупной –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фигуры к дочерним, более мелким.</a:t>
            </a:r>
          </a:p>
          <a:p>
            <a:pPr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Новая фигура строится так, что один из ее углов лежит на середине стороны родительской фигуры.</a:t>
            </a:r>
          </a:p>
          <a:p>
            <a:pPr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Можно изменить угол наклона отрезка, идущего от центра окружности, описанной вокруг дочерней фигуры, к стороне родительской фигуры.</a:t>
            </a:r>
          </a:p>
          <a:p>
            <a:pPr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Можно задать вероятность возникновения каждой новой дочерней фигуры, имитируя природные фракталы с элементом случайности.</a:t>
            </a:r>
          </a:p>
          <a:p>
            <a:pPr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Всё это позволяет создавать разные причудливые, красивые формы.</a:t>
            </a:r>
          </a:p>
          <a:p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b="-322"/>
          <a:stretch/>
        </p:blipFill>
        <p:spPr>
          <a:xfrm>
            <a:off x="7908966" y="149646"/>
            <a:ext cx="4108862" cy="342482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/>
          <a:stretch/>
        </p:blipFill>
        <p:spPr>
          <a:xfrm>
            <a:off x="7920842" y="3609600"/>
            <a:ext cx="4096986" cy="31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13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328" y="-175299"/>
            <a:ext cx="10515600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Конструктор фракталов: примеры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32"/>
          <a:stretch/>
        </p:blipFill>
        <p:spPr>
          <a:xfrm>
            <a:off x="527917" y="3872244"/>
            <a:ext cx="3380078" cy="270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1"/>
          <a:stretch/>
        </p:blipFill>
        <p:spPr>
          <a:xfrm>
            <a:off x="8695232" y="3872244"/>
            <a:ext cx="3214813" cy="27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39" y="3872245"/>
            <a:ext cx="3345653" cy="270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32" y="1007191"/>
            <a:ext cx="3270732" cy="27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39" y="1021256"/>
            <a:ext cx="3323949" cy="270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8" y="1021256"/>
            <a:ext cx="3691667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1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8456" y="0"/>
            <a:ext cx="9340121" cy="1325563"/>
          </a:xfrm>
        </p:spPr>
        <p:txBody>
          <a:bodyPr/>
          <a:lstStyle/>
          <a:p>
            <a:pPr algn="ctr">
              <a:lnSpc>
                <a:spcPct val="0"/>
              </a:lnSpc>
            </a:pPr>
            <a:r>
              <a:rPr lang="ru-RU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Спирали</a:t>
            </a: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9" y="1056781"/>
            <a:ext cx="2813956" cy="296058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51" y="2046568"/>
            <a:ext cx="5294568" cy="3924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5125" y="5511581"/>
            <a:ext cx="6850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Фрактальная спираль из прямоугольных треугольников отображает также действие центробежной силы.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21132" y="870970"/>
            <a:ext cx="559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Спирали можно построить, добавляя все большие</a:t>
            </a:r>
          </a:p>
          <a:p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подобные треугольники.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82" y="2527122"/>
            <a:ext cx="1991003" cy="1552792"/>
          </a:xfrm>
          <a:prstGeom prst="rect">
            <a:avLst/>
          </a:prstGeom>
        </p:spPr>
      </p:pic>
      <p:pic>
        <p:nvPicPr>
          <p:cNvPr id="10" name="Рисунок 9" descr="Картинки по запросу галактика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48005" y="131252"/>
            <a:ext cx="2915249" cy="1851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Рукава у протозвезды.png"/>
          <p:cNvPicPr/>
          <p:nvPr/>
        </p:nvPicPr>
        <p:blipFill>
          <a:blip r:embed="rId6" cstate="print"/>
          <a:srcRect l="7065"/>
          <a:stretch>
            <a:fillRect/>
          </a:stretch>
        </p:blipFill>
        <p:spPr>
          <a:xfrm>
            <a:off x="2475370" y="3496690"/>
            <a:ext cx="2191688" cy="166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42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911" y="0"/>
            <a:ext cx="11692328" cy="1325563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Фракталы можно часто встретить в природе.</a:t>
            </a:r>
            <a:br>
              <a:rPr lang="ru-RU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Например, в сложных соцветиях, деревьях, листьях и даже органах человека. Природные фракталы обычно примерные, неточные.</a:t>
            </a:r>
            <a:endParaRPr lang="ru-RU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 descr="ukrop.jpg"/>
          <p:cNvPicPr/>
          <p:nvPr/>
        </p:nvPicPr>
        <p:blipFill>
          <a:blip r:embed="rId2" cstate="print"/>
          <a:srcRect t="13227"/>
          <a:stretch>
            <a:fillRect/>
          </a:stretch>
        </p:blipFill>
        <p:spPr>
          <a:xfrm>
            <a:off x="262030" y="1255883"/>
            <a:ext cx="5868947" cy="2806451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0" y="4026011"/>
            <a:ext cx="3725354" cy="2678266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781" y="2690734"/>
            <a:ext cx="1724025" cy="13716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54" y="1255883"/>
            <a:ext cx="3893304" cy="277012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40" y="1255883"/>
            <a:ext cx="1733550" cy="13525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52" y="4026011"/>
            <a:ext cx="3322911" cy="2678266"/>
          </a:xfrm>
          <a:prstGeom prst="rect">
            <a:avLst/>
          </a:prstGeom>
        </p:spPr>
      </p:pic>
      <p:pic>
        <p:nvPicPr>
          <p:cNvPr id="15" name="Рисунок 14" descr="Картинки по запросу лёгкие человека">
            <a:hlinkClick r:id="rId8" tgtFrame="&quot;_blank&quot;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762" y="3691796"/>
            <a:ext cx="4649595" cy="3012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54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3604" y="0"/>
            <a:ext cx="10515600" cy="1325563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0"/>
              </a:lnSpc>
            </a:pPr>
            <a:r>
              <a:rPr lang="ru-RU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Фрактальная капуста</a:t>
            </a:r>
          </a:p>
        </p:txBody>
      </p:sp>
      <p:pic>
        <p:nvPicPr>
          <p:cNvPr id="4" name="Объект 3" descr="Цветная капуста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604" y="815628"/>
            <a:ext cx="3810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604" y="863898"/>
            <a:ext cx="4368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Цветная</a:t>
            </a:r>
          </a:p>
        </p:txBody>
      </p:sp>
      <p:pic>
        <p:nvPicPr>
          <p:cNvPr id="6" name="Рисунок 5" descr="Брокколи в разрезанном виде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4333" y="84677"/>
            <a:ext cx="3378797" cy="3363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9790" y="66120"/>
            <a:ext cx="1933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Брокколи</a:t>
            </a:r>
          </a:p>
        </p:txBody>
      </p:sp>
      <p:pic>
        <p:nvPicPr>
          <p:cNvPr id="8" name="Рисунок 7" descr="Капуста романеско разрез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4332" y="3625048"/>
            <a:ext cx="3090545" cy="3090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21187" y="1209504"/>
            <a:ext cx="3537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Романеско</a:t>
            </a:r>
          </a:p>
          <a:p>
            <a:pPr algn="ctr"/>
            <a:r>
              <a:rPr lang="ru-RU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(римская капуста)</a:t>
            </a:r>
          </a:p>
        </p:txBody>
      </p:sp>
      <p:pic>
        <p:nvPicPr>
          <p:cNvPr id="10" name="Рисунок 9" descr="Картинки по запросу романеско фрактал">
            <a:hlinkClick r:id="rId5" tgtFrame="&quot;_blank&quot;"/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" r="20605"/>
          <a:stretch>
            <a:fillRect/>
          </a:stretch>
        </p:blipFill>
        <p:spPr bwMode="auto">
          <a:xfrm>
            <a:off x="4033604" y="2141191"/>
            <a:ext cx="4600728" cy="4574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06" y="4424082"/>
            <a:ext cx="2713880" cy="229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52490"/>
            <a:ext cx="4527030" cy="5619148"/>
          </a:xfrm>
        </p:spPr>
        <p:txBody>
          <a:bodyPr>
            <a:noAutofit/>
          </a:bodyPr>
          <a:lstStyle/>
          <a:p>
            <a:pPr marL="269875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«Я считаю совершенно необходимым — параллельно с продолжением попыток </a:t>
            </a:r>
            <a:r>
              <a:rPr lang="ru-RU" sz="2000" i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объяснить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кластеризацию [галактик] — найти способ </a:t>
            </a:r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описать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её и </a:t>
            </a:r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смоделировать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реальность чисто геометрическими средствами».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Мандельброт считал наивной точку зрения о том, что галактики распределены во Вселенной приблизительно однородно.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сегодня открыто множество скоплений и сверхскоплений галактик. Каталог скоплений галактик </a:t>
            </a:r>
            <a:r>
              <a:rPr lang="ru-R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Эйбелла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содержит 4073 скопления. </a:t>
            </a:r>
          </a:p>
        </p:txBody>
      </p:sp>
      <p:pic>
        <p:nvPicPr>
          <p:cNvPr id="4" name="Рисунок 3" descr="http://chandra.harvard.edu/photo/2009/stephq/stephq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4815" y="1124729"/>
            <a:ext cx="7476720" cy="547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9803" y="304417"/>
            <a:ext cx="116517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Мандельброт считал, что картина звездного неба не случайна</a:t>
            </a:r>
          </a:p>
          <a:p>
            <a:pPr algn="ctr"/>
            <a:endParaRPr lang="ru-RU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26833" y="1070657"/>
            <a:ext cx="68205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Квинтет (точнее, квартет) Стефана:</a:t>
            </a:r>
          </a:p>
          <a:p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галактики связаны в одну систему, а одна расположена гораздо ближе к нам и просто совпадает с ними по лучу зрения.</a:t>
            </a:r>
          </a:p>
        </p:txBody>
      </p:sp>
    </p:spTree>
    <p:extLst>
      <p:ext uri="{BB962C8B-B14F-4D97-AF65-F5344CB8AC3E}">
        <p14:creationId xmlns:p14="http://schemas.microsoft.com/office/powerpoint/2010/main" val="3436495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0292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Фрактальная структура Вселенной.</a:t>
            </a:r>
            <a:b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Подобие форм микро- и макромира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4715" y="1435855"/>
            <a:ext cx="11572406" cy="1139253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Во Вселенной на разных уровнях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огромную роль играют вращение и вихри.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892" y="2575108"/>
            <a:ext cx="72252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1911 г. английский физик </a:t>
            </a:r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Эрнст Резерфорд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предложил </a:t>
            </a:r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планетарную</a:t>
            </a:r>
            <a:r>
              <a:rPr lang="ru-RU" sz="2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модель атома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Он считал, что атом состоит из положительно заряженного </a:t>
            </a:r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ядра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электронов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вращающихся</a:t>
            </a:r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вокруг него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64891" y="3923942"/>
            <a:ext cx="72252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Планетарная модель была доработана датским учёным </a:t>
            </a:r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Нильсом Бором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1913 г. Один из постулатов Бора гласит, что электроны могут переходить с одного уровня на другой при поглощении или выделении квантов энергии.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это в 1922 г. Нильс Бор получил </a:t>
            </a:r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Нобелевскую премию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09" y="2460117"/>
            <a:ext cx="4473612" cy="38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58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148" y="12813"/>
            <a:ext cx="11882328" cy="8845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Современные представления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структуре атома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415" y="840969"/>
            <a:ext cx="8447005" cy="3091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Сейчас считается, что атомы имеют электронные облака, то есть распределения вероятностей расположения электронов. Траектории движения электронов в атоме называются </a:t>
            </a:r>
            <a:r>
              <a:rPr lang="ru-RU" sz="2400" dirty="0" err="1">
                <a:solidFill>
                  <a:srgbClr val="00B0F0"/>
                </a:solidFill>
                <a:latin typeface="Arial Black" panose="020B0A04020102020204" pitchFamily="34" charset="0"/>
              </a:rPr>
              <a:t>орбиталями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435" y="1049314"/>
            <a:ext cx="3087975" cy="17215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5" y="2753855"/>
            <a:ext cx="4701415" cy="3054766"/>
          </a:xfrm>
          <a:prstGeom prst="rect">
            <a:avLst/>
          </a:prstGeom>
        </p:spPr>
      </p:pic>
      <p:pic>
        <p:nvPicPr>
          <p:cNvPr id="8" name="Рисунок 7" descr="G-орбиталь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3656" y="4318150"/>
            <a:ext cx="2444115" cy="23901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148" y="2309150"/>
            <a:ext cx="908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Различают 5 типов </a:t>
            </a:r>
            <a:r>
              <a:rPr lang="ru-RU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орбиталей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разной формы: </a:t>
            </a:r>
            <a:r>
              <a:rPr lang="en-US" sz="2400" b="1" i="1" dirty="0">
                <a:solidFill>
                  <a:srgbClr val="00B0F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i="1" dirty="0">
                <a:solidFill>
                  <a:srgbClr val="00B0F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i="1" dirty="0">
                <a:solidFill>
                  <a:srgbClr val="00B0F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i="1" dirty="0">
                <a:solidFill>
                  <a:srgbClr val="00B0F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i="1" dirty="0">
                <a:solidFill>
                  <a:srgbClr val="00B0F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23" y="2756251"/>
            <a:ext cx="5820587" cy="17147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40435" y="1085025"/>
            <a:ext cx="34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002060"/>
                </a:solidFill>
                <a:latin typeface="Arial Black" panose="020B0A04020102020204" pitchFamily="34" charset="0"/>
              </a:rPr>
              <a:t>s</a:t>
            </a:r>
            <a:endParaRPr lang="ru-RU" sz="2400" i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43213" y="1049314"/>
            <a:ext cx="34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002060"/>
                </a:solidFill>
                <a:latin typeface="Arial Black" panose="020B0A04020102020204" pitchFamily="34" charset="0"/>
              </a:rPr>
              <a:t>p</a:t>
            </a:r>
            <a:endParaRPr lang="ru-RU" sz="3600" b="1" i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91312" y="4302603"/>
            <a:ext cx="34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g</a:t>
            </a:r>
            <a:endParaRPr lang="ru-RU" sz="36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5618" y="2894750"/>
            <a:ext cx="34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f</a:t>
            </a:r>
            <a:endParaRPr lang="ru-RU" sz="36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1799" y="4110446"/>
            <a:ext cx="34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  <a:endParaRPr lang="ru-RU" sz="36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Рисунок 15" descr="Джет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73784" y="4470990"/>
            <a:ext cx="2539636" cy="23098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19975" y="4594925"/>
            <a:ext cx="3063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Чем-то похоже на </a:t>
            </a:r>
            <a:r>
              <a:rPr lang="ru-RU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джет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(струю) из аккреционного диска</a:t>
            </a:r>
          </a:p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 черной дыры.</a:t>
            </a:r>
          </a:p>
        </p:txBody>
      </p:sp>
    </p:spTree>
    <p:extLst>
      <p:ext uri="{BB962C8B-B14F-4D97-AF65-F5344CB8AC3E}">
        <p14:creationId xmlns:p14="http://schemas.microsoft.com/office/powerpoint/2010/main" val="377959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Вихри большие и очень большие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8574" y="110609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Вращение воздуха и воды на Земле</a:t>
            </a:r>
          </a:p>
          <a:p>
            <a:pPr marL="0" indent="0">
              <a:buNone/>
            </a:pPr>
            <a:endParaRPr lang="ru-RU" sz="2400" b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 descr="Картинки по запросу водоворот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575" y="1537289"/>
            <a:ext cx="3424222" cy="197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Картинки по запросу вихрь урагана фото из космоса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2164" y="1038497"/>
            <a:ext cx="5726265" cy="330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06792" y="3885274"/>
            <a:ext cx="527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не только на Земле</a:t>
            </a:r>
          </a:p>
        </p:txBody>
      </p:sp>
      <p:pic>
        <p:nvPicPr>
          <p:cNvPr id="5" name="Рисунок 4" descr="водоворот Сальтстрёмен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9223" y="1536209"/>
            <a:ext cx="2472673" cy="293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270448" y="1074365"/>
            <a:ext cx="4814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Вид облаков урагана со спутника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0272" y="1625604"/>
            <a:ext cx="2539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Водовороты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 descr="Юпитер НАСА.jpg"/>
          <p:cNvPicPr>
            <a:picLocks noChangeAspect="1"/>
          </p:cNvPicPr>
          <p:nvPr/>
        </p:nvPicPr>
        <p:blipFill>
          <a:blip r:embed="rId5" cstate="print"/>
          <a:srcRect l="29927"/>
          <a:stretch>
            <a:fillRect/>
          </a:stretch>
        </p:blipFill>
        <p:spPr>
          <a:xfrm>
            <a:off x="3089900" y="4339357"/>
            <a:ext cx="3496310" cy="24056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573" y="5135103"/>
            <a:ext cx="2821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Фотографии ураганов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Юпитере</a:t>
            </a:r>
          </a:p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(снимки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NASA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</p:txBody>
      </p:sp>
      <p:pic>
        <p:nvPicPr>
          <p:cNvPr id="12" name="Рисунок 11" descr="Jupiter NASA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6210" y="3414138"/>
            <a:ext cx="3330887" cy="33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8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8226" y="284814"/>
            <a:ext cx="10515600" cy="2488368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ФРАКТАЛ </a:t>
            </a:r>
            <a:r>
              <a:rPr lang="ru-RU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</a:t>
            </a:r>
            <a:br>
              <a:rPr lang="ru-RU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  <a:sym typeface="Symbol" panose="05050102010706020507" pitchFamily="18" charset="2"/>
              </a:rPr>
            </a:br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это геометрическая фигура,</a:t>
            </a:r>
            <a:b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которая подобна сама себе</a:t>
            </a:r>
            <a:b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в разных масштабах.</a:t>
            </a:r>
            <a:endParaRPr lang="ru-RU" sz="4800" b="1" dirty="0">
              <a:solidFill>
                <a:srgbClr val="00206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721724"/>
              </p:ext>
            </p:extLst>
          </p:nvPr>
        </p:nvGraphicFramePr>
        <p:xfrm>
          <a:off x="314794" y="3043005"/>
          <a:ext cx="11482464" cy="335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488">
                  <a:extLst>
                    <a:ext uri="{9D8B030D-6E8A-4147-A177-3AD203B41FA5}">
                      <a16:colId xmlns:a16="http://schemas.microsoft.com/office/drawing/2014/main" val="218009237"/>
                    </a:ext>
                  </a:extLst>
                </a:gridCol>
                <a:gridCol w="3827488">
                  <a:extLst>
                    <a:ext uri="{9D8B030D-6E8A-4147-A177-3AD203B41FA5}">
                      <a16:colId xmlns:a16="http://schemas.microsoft.com/office/drawing/2014/main" val="4025911308"/>
                    </a:ext>
                  </a:extLst>
                </a:gridCol>
                <a:gridCol w="3827488">
                  <a:extLst>
                    <a:ext uri="{9D8B030D-6E8A-4147-A177-3AD203B41FA5}">
                      <a16:colId xmlns:a16="http://schemas.microsoft.com/office/drawing/2014/main" val="2089181615"/>
                    </a:ext>
                  </a:extLst>
                </a:gridCol>
              </a:tblGrid>
              <a:tr h="335779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591214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141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3563" y="-59961"/>
            <a:ext cx="10515600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Солнечные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3562" y="1016156"/>
            <a:ext cx="11618627" cy="2581483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Планеты вращаются вокруг звезд, спутники — вокруг планет. То есть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звездные системы </a:t>
            </a:r>
            <a:r>
              <a:rPr lang="ru-RU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самоподобны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Звёздные системы образуются из </a:t>
            </a: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вихрей газа и пыли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которые называются </a:t>
            </a: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протопланетными дисками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Благодаря силе тяжести сгустки материи образовывают звёзды, планеты, спутники планет и более мелкие тела.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 протопланетных дисков обнаружены рукава, похожие на рукава галактик.</a:t>
            </a:r>
          </a:p>
          <a:p>
            <a:pPr marL="0" indent="0">
              <a:buNone/>
            </a:pP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86838" y="4926435"/>
            <a:ext cx="451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Звёзд может быть не одна, а несколько (кратные звёзды).</a:t>
            </a:r>
          </a:p>
        </p:txBody>
      </p:sp>
      <p:pic>
        <p:nvPicPr>
          <p:cNvPr id="5" name="Рисунок 4" descr="Кратная звезда.png"/>
          <p:cNvPicPr/>
          <p:nvPr/>
        </p:nvPicPr>
        <p:blipFill>
          <a:blip r:embed="rId2" cstate="print"/>
          <a:srcRect l="13516" r="8879"/>
          <a:stretch>
            <a:fillRect/>
          </a:stretch>
        </p:blipFill>
        <p:spPr>
          <a:xfrm>
            <a:off x="8603101" y="3425396"/>
            <a:ext cx="3453816" cy="3369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1901" y="6252613"/>
            <a:ext cx="3402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Рождение тройной звезды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 descr="Рукава у протозвезды.png"/>
          <p:cNvPicPr/>
          <p:nvPr/>
        </p:nvPicPr>
        <p:blipFill>
          <a:blip r:embed="rId3" cstate="print"/>
          <a:srcRect l="7065"/>
          <a:stretch>
            <a:fillRect/>
          </a:stretch>
        </p:blipFill>
        <p:spPr>
          <a:xfrm>
            <a:off x="302774" y="3425395"/>
            <a:ext cx="4083006" cy="3369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5781" y="3551959"/>
            <a:ext cx="3796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Спиральные рукава протопланетного диска вокруг молодой звезды</a:t>
            </a:r>
          </a:p>
        </p:txBody>
      </p:sp>
    </p:spTree>
    <p:extLst>
      <p:ext uri="{BB962C8B-B14F-4D97-AF65-F5344CB8AC3E}">
        <p14:creationId xmlns:p14="http://schemas.microsoft.com/office/powerpoint/2010/main" val="3035673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3328" y="-134912"/>
            <a:ext cx="10515600" cy="14605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Галактики и скопления галактик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3602" y="1013852"/>
            <a:ext cx="11693577" cy="1565105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Подобно протопланетным дискам и шарообразным космическим телам, типа звёзд, планет и их спутников, звёздные скопления и галактики часто имеют либо дискообразную, либо шаровидную или эллиптическую форму (хотя может быть и «неправильная» форма).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Картинки по запросу галактика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602" y="2474352"/>
            <a:ext cx="6339589" cy="428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2578957"/>
            <a:ext cx="4063585" cy="40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Спиральная галактика Бодэ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1646" y="2129252"/>
            <a:ext cx="68055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Скопления галактик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делят на 2 типа: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регулярные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— скопления правильной сферической формы. В них преобладают эллиптические и линзовидные галактики. В центрах таких скоплений находятся гигантские эллиптические галактики.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B0F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иррегулярные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— это скопления без четкой формы. В них преобладают спиральные галактики. Опять видим аналогию с «аморфными» вихрями.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Разница между сферой и диском условна.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9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3563" y="-59961"/>
            <a:ext cx="10515600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«Рукотворные» галактики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0366" y="975716"/>
            <a:ext cx="3942552" cy="481145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Написанная на языке программирования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программа </a:t>
            </a:r>
            <a:r>
              <a:rPr lang="ru-RU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«Фрактальная модель галактики»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строит галактику по принципу </a:t>
            </a:r>
            <a:r>
              <a:rPr lang="ru-R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самоподобия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фрактала: вокруг центральной «черной дыры» вращаются по своим орбитам «звёзды», вокруг звезд – планеты, а вокруг планет – спутники.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b="1866"/>
          <a:stretch/>
        </p:blipFill>
        <p:spPr>
          <a:xfrm>
            <a:off x="4263242" y="937686"/>
            <a:ext cx="7762167" cy="4750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366" y="5778627"/>
            <a:ext cx="11640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Вероятность образования дочернего элемента – меньше единицы, что каждый раз создает неповторимую галактику.</a:t>
            </a:r>
          </a:p>
        </p:txBody>
      </p:sp>
    </p:spTree>
    <p:extLst>
      <p:ext uri="{BB962C8B-B14F-4D97-AF65-F5344CB8AC3E}">
        <p14:creationId xmlns:p14="http://schemas.microsoft.com/office/powerpoint/2010/main" val="1118086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-12700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6846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видим, во Вселенной на разных уровнях часто встречается </a:t>
            </a:r>
            <a:r>
              <a:rPr lang="ru-RU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самоподобие</a:t>
            </a:r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форм.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9861" y="4706937"/>
            <a:ext cx="11737299" cy="15289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Очень заметно, что и в микромире, и в среднем масштабе (в повседневной жизни на Земле), и в Космосе очень важную роль играет вращение, вихри.</a:t>
            </a:r>
          </a:p>
          <a:p>
            <a:pPr marL="0" indent="0" algn="ctr">
              <a:buNone/>
            </a:pP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01587" y="6235908"/>
            <a:ext cx="406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Благодарю за внимание.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553" y="2769954"/>
            <a:ext cx="11512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Вселенная похожа на динамический фрактал.</a:t>
            </a:r>
          </a:p>
        </p:txBody>
      </p:sp>
    </p:spTree>
    <p:extLst>
      <p:ext uri="{BB962C8B-B14F-4D97-AF65-F5344CB8AC3E}">
        <p14:creationId xmlns:p14="http://schemas.microsoft.com/office/powerpoint/2010/main" val="12502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9139" y="1336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Arial Black" panose="020B0A04020102020204" pitchFamily="34" charset="0"/>
              </a:rPr>
              <a:t>Построение фракталов</a:t>
            </a:r>
            <a:br>
              <a:rPr lang="ru-RU" b="1" dirty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ru-RU" sz="3200" b="1" dirty="0">
                <a:solidFill>
                  <a:srgbClr val="002060"/>
                </a:solidFill>
                <a:latin typeface="Arial Narrow" panose="020B0606020202030204" pitchFamily="34" charset="0"/>
              </a:rPr>
              <a:t>на примере фрактала </a:t>
            </a:r>
            <a:r>
              <a:rPr lang="ru-RU" sz="32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Минковского</a:t>
            </a:r>
            <a:endParaRPr lang="ru-RU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9308" y="1364493"/>
            <a:ext cx="6351158" cy="2622891"/>
          </a:xfrm>
        </p:spPr>
        <p:txBody>
          <a:bodyPr/>
          <a:lstStyle/>
          <a:p>
            <a:r>
              <a:rPr lang="ru-RU" b="1" dirty="0">
                <a:solidFill>
                  <a:srgbClr val="002060"/>
                </a:solidFill>
              </a:rPr>
              <a:t>Чтобы построить фрактал, нужно задать его основу, а также фрагмент, который будет повторяться при каждом уменьшении масштаба.</a:t>
            </a:r>
          </a:p>
          <a:p>
            <a:r>
              <a:rPr lang="ru-RU" b="1" dirty="0">
                <a:solidFill>
                  <a:srgbClr val="002060"/>
                </a:solidFill>
              </a:rPr>
              <a:t>Концы основы и фрагмента должны быть четко указаны. 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54" y="1534580"/>
            <a:ext cx="2596443" cy="20853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89568" y="1534580"/>
            <a:ext cx="190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sym typeface="Symbol" panose="05050102010706020507" pitchFamily="18" charset="2"/>
              </a:rPr>
              <a:t> о</a:t>
            </a:r>
            <a:r>
              <a:rPr lang="ru-RU" sz="2800" b="1" dirty="0">
                <a:solidFill>
                  <a:srgbClr val="002060"/>
                </a:solidFill>
              </a:rPr>
              <a:t>снова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01597" y="2675938"/>
            <a:ext cx="2152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2060"/>
                </a:solidFill>
                <a:sym typeface="Symbol" panose="05050102010706020507" pitchFamily="18" charset="2"/>
              </a:rPr>
              <a:t> фрагмент</a:t>
            </a:r>
            <a:endParaRPr lang="ru-RU" sz="2800" b="1" dirty="0">
              <a:solidFill>
                <a:srgbClr val="00206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26" y="3817296"/>
            <a:ext cx="9921257" cy="28171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9115" y="6056026"/>
            <a:ext cx="7240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Последовательное построение фрактала </a:t>
            </a:r>
            <a:r>
              <a:rPr lang="ru-RU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Минковского</a:t>
            </a:r>
            <a:endParaRPr lang="ru-RU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8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772" y="437366"/>
            <a:ext cx="6850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rial Black" panose="020B0A04020102020204" pitchFamily="34" charset="0"/>
              </a:rPr>
              <a:t>Открытие фракталов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6000" y="2043189"/>
            <a:ext cx="359763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1975 г. </a:t>
            </a:r>
            <a:r>
              <a:rPr lang="ru-RU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французо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-американский математик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Бенуа Мандельброт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ввел понятие «фрактал»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объяснил его.  Книга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«Фрактальная геометрия природы»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вышла в 1977 г.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44773" y="3740165"/>
            <a:ext cx="5621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Термин «фрактал» 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Мандельброт образовал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латинского причастия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fractus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— «разломанный».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44772" y="126884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(На рисунке изображено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множество Мандельброта — 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самый известный фрактал).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772" y="5298465"/>
            <a:ext cx="6850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Мандельброт стремился подробно изучить</a:t>
            </a:r>
          </a:p>
          <a:p>
            <a:pPr>
              <a:tabLst>
                <a:tab pos="360363" algn="l"/>
              </a:tabLst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 из форм, которые Евклид отложил в сторону</a:t>
            </a:r>
          </a:p>
          <a:p>
            <a:pPr>
              <a:tabLst>
                <a:tab pos="360363" algn="l"/>
              </a:tabLst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из-за их «бесформенности» — исследовать,</a:t>
            </a:r>
          </a:p>
          <a:p>
            <a:pPr>
              <a:tabLst>
                <a:tab pos="360363" algn="l"/>
              </a:tabLst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так сказать, морфологию «аморфного».</a:t>
            </a:r>
          </a:p>
        </p:txBody>
      </p:sp>
    </p:spTree>
    <p:extLst>
      <p:ext uri="{BB962C8B-B14F-4D97-AF65-F5344CB8AC3E}">
        <p14:creationId xmlns:p14="http://schemas.microsoft.com/office/powerpoint/2010/main" val="170631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20" y="245204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66FFFF"/>
                </a:solidFill>
                <a:latin typeface="Arial Black" panose="020B0A04020102020204" pitchFamily="34" charset="0"/>
              </a:rPr>
              <a:t>В природе почти нет</a:t>
            </a:r>
            <a:br>
              <a:rPr lang="ru-RU" b="1" dirty="0">
                <a:solidFill>
                  <a:srgbClr val="66FFFF"/>
                </a:solidFill>
                <a:latin typeface="Arial Black" panose="020B0A04020102020204" pitchFamily="34" charset="0"/>
              </a:rPr>
            </a:br>
            <a:r>
              <a:rPr lang="ru-RU" b="1" dirty="0">
                <a:solidFill>
                  <a:srgbClr val="66FFFF"/>
                </a:solidFill>
                <a:latin typeface="Arial Black" panose="020B0A04020102020204" pitchFamily="34" charset="0"/>
              </a:rPr>
              <a:t>идеально правильных форм</a:t>
            </a:r>
          </a:p>
        </p:txBody>
      </p:sp>
      <p:pic>
        <p:nvPicPr>
          <p:cNvPr id="4" name="Объект 3" descr="http://xn--i1abbnckbmcl9fb.xn--p1ai/%D1%81%D1%82%D0%B0%D1%82%D1%8C%D0%B8/518889/img1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42" y="1705678"/>
            <a:ext cx="6100997" cy="48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460761" y="1612537"/>
            <a:ext cx="53964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«Облака не являются сферами, горы — конусами, береговые линии нельзя изобразить с помощью окружностей, кору деревьев не назовешь гладкой, 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путь молнии — прямолинейным» (Мандельброт)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60761" y="3593299"/>
            <a:ext cx="52465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Фракталы дают возможность математически описать то,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чего раньше использовались</a:t>
            </a: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«ненаучные» слова: </a:t>
            </a:r>
            <a:r>
              <a:rPr lang="ru-RU" sz="2000" b="1" i="1" dirty="0">
                <a:solidFill>
                  <a:srgbClr val="66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ветвистый, </a:t>
            </a:r>
            <a:r>
              <a:rPr lang="ru-RU" sz="2000" b="1" i="1" dirty="0" err="1">
                <a:solidFill>
                  <a:srgbClr val="66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водорослеобразный</a:t>
            </a:r>
            <a:r>
              <a:rPr lang="ru-RU" sz="2000" b="1" i="1" dirty="0">
                <a:solidFill>
                  <a:srgbClr val="66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волнистый, извилистый, клочковатый, промежуточный, прыщавый, пушистый, рябой, сморщенный, спутанный, странный, шероховатый</a:t>
            </a:r>
            <a:r>
              <a:rPr lang="ru-RU" sz="2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т. д.</a:t>
            </a:r>
          </a:p>
        </p:txBody>
      </p:sp>
    </p:spTree>
    <p:extLst>
      <p:ext uri="{BB962C8B-B14F-4D97-AF65-F5344CB8AC3E}">
        <p14:creationId xmlns:p14="http://schemas.microsoft.com/office/powerpoint/2010/main" val="316985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793" y="192725"/>
            <a:ext cx="11542427" cy="1325563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0"/>
              </a:lnSpc>
            </a:pPr>
            <a:r>
              <a:rPr lang="ru-RU" sz="4000" dirty="0">
                <a:solidFill>
                  <a:srgbClr val="002060"/>
                </a:solidFill>
                <a:latin typeface="Arial Black" panose="020B0A04020102020204" pitchFamily="34" charset="0"/>
              </a:rPr>
              <a:t>Предыстория фрактальной геометрии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9686" y="1259174"/>
            <a:ext cx="10919085" cy="18437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Георг Кантор (1845—1918) — немецкий математик, создатель теории множеств, в 1883 г. придумал «</a:t>
            </a:r>
            <a:r>
              <a:rPr lang="ru-RU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пыль Кантора</a:t>
            </a:r>
            <a:r>
              <a:rPr lang="ru-RU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».</a:t>
            </a:r>
          </a:p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Берем отрезок прямой, делим его на 3 части, центральную часть выбрасываем. С двумя оставшимися отрезками каждый раз проделываем то же самое.</a:t>
            </a:r>
          </a:p>
          <a:p>
            <a:endParaRPr lang="ru-RU" dirty="0"/>
          </a:p>
        </p:txBody>
      </p:sp>
      <p:pic>
        <p:nvPicPr>
          <p:cNvPr id="4" name="Рисунок 3" descr="Картинки по запросу пыль кантора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r="2649"/>
          <a:stretch/>
        </p:blipFill>
        <p:spPr bwMode="auto">
          <a:xfrm>
            <a:off x="479686" y="3102964"/>
            <a:ext cx="11377534" cy="35505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367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758" y="230198"/>
            <a:ext cx="11542427" cy="1325563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0"/>
              </a:lnSpc>
            </a:pPr>
            <a:r>
              <a:rPr lang="ru-RU" sz="4000" dirty="0">
                <a:solidFill>
                  <a:srgbClr val="002060"/>
                </a:solidFill>
                <a:latin typeface="Arial Black" panose="020B0A04020102020204" pitchFamily="34" charset="0"/>
              </a:rPr>
              <a:t>Предыстория фрактальной геометрии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175" y="1064301"/>
            <a:ext cx="10919085" cy="1349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 время Первой Мировой войны французские учёные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Гастон Жюлиа и Пьер Фату вели первые исследования фракталов.</a:t>
            </a:r>
          </a:p>
          <a:p>
            <a:pPr marL="0" indent="0">
              <a:buNone/>
            </a:pPr>
            <a:r>
              <a:rPr lang="ru-RU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Одна из фрактальных фигур называется «</a:t>
            </a:r>
            <a:r>
              <a:rPr lang="ru-RU" sz="2600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множество Жюлиа</a:t>
            </a:r>
            <a:r>
              <a:rPr lang="ru-RU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».</a:t>
            </a:r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8" y="2584737"/>
            <a:ext cx="5515960" cy="4032354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64" y="2584737"/>
            <a:ext cx="6175949" cy="40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6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 descr="Картинки по запросу кривая коха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48" y="134911"/>
            <a:ext cx="6568739" cy="26776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64892" y="134911"/>
            <a:ext cx="5246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 </a:t>
            </a:r>
            <a:r>
              <a:rPr lang="ru-RU" sz="2400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кривой Коха</a:t>
            </a:r>
          </a:p>
          <a:p>
            <a:pPr algn="r"/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правило построения</a:t>
            </a:r>
          </a:p>
          <a:p>
            <a:pPr algn="r"/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похоже на построение</a:t>
            </a:r>
          </a:p>
          <a:p>
            <a:pPr algn="r"/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пыли Кантора, но средняя часть отрезка не выбрасывается,</a:t>
            </a:r>
          </a:p>
          <a:p>
            <a:pPr algn="r"/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 заменяется двумя сторонами равностороннего треугольника.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76463" y="4493955"/>
            <a:ext cx="247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трехмерный </a:t>
            </a:r>
            <a:r>
              <a:rPr lang="ru-RU" sz="2400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тетраэдр</a:t>
            </a:r>
          </a:p>
          <a:p>
            <a:r>
              <a:rPr lang="ru-RU" sz="2400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Коха</a:t>
            </a:r>
          </a:p>
        </p:txBody>
      </p:sp>
      <p:pic>
        <p:nvPicPr>
          <p:cNvPr id="10" name="Рисунок 9" descr="Картинки по запросу треугольник Коха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3" y="3057993"/>
            <a:ext cx="5940425" cy="352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Похожее изображение">
            <a:hlinkClick r:id="rId4" tgtFrame="&quot;_blank&quot;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638" y="3609808"/>
            <a:ext cx="3298825" cy="29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6377638" y="2983042"/>
            <a:ext cx="348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sz="2400" b="1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снежинка Коха</a:t>
            </a:r>
          </a:p>
        </p:txBody>
      </p:sp>
    </p:spTree>
    <p:extLst>
      <p:ext uri="{BB962C8B-B14F-4D97-AF65-F5344CB8AC3E}">
        <p14:creationId xmlns:p14="http://schemas.microsoft.com/office/powerpoint/2010/main" val="105933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3191" y="-121106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0"/>
              </a:lnSpc>
            </a:pPr>
            <a:r>
              <a:rPr lang="ru-RU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Треугольник и квадрат </a:t>
            </a:r>
            <a:r>
              <a:rPr lang="ru-RU" sz="3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Серпинского</a:t>
            </a:r>
            <a:endParaRPr lang="ru-RU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Объект 3" descr="Похожее изображение">
            <a:hlinkClick r:id="rId2" tgtFrame="&quot;_blank&quot;"/>
          </p:cNvPr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" t="1912" r="1163" b="2841"/>
          <a:stretch/>
        </p:blipFill>
        <p:spPr bwMode="auto">
          <a:xfrm>
            <a:off x="240894" y="717415"/>
            <a:ext cx="5655851" cy="30431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Картинки по запросу ковёр серпинского">
            <a:hlinkClick r:id="rId4" tgtFrame="&quot;_blank&quot;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r="1836"/>
          <a:stretch>
            <a:fillRect/>
          </a:stretch>
        </p:blipFill>
        <p:spPr bwMode="auto">
          <a:xfrm>
            <a:off x="6006059" y="717415"/>
            <a:ext cx="5885086" cy="30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798820" y="3858312"/>
            <a:ext cx="7749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Древовидные фракталы</a:t>
            </a:r>
            <a:endParaRPr lang="ru-RU" sz="2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4" y="4504643"/>
            <a:ext cx="5068199" cy="22575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9140" y="4438446"/>
            <a:ext cx="6472005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Древовидная структура может иметь не только двоичные разветвления, но и троичные, и больше.</a:t>
            </a:r>
          </a:p>
          <a:p>
            <a:r>
              <a:rPr lang="ru-RU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Регулярные древовидные структуры отображают геометрические прогрессии, </a:t>
            </a:r>
          </a:p>
          <a:p>
            <a:r>
              <a:rPr lang="ru-RU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когда количество веток при каждой итерации увеличивается в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ru-RU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раз.</a:t>
            </a:r>
          </a:p>
        </p:txBody>
      </p:sp>
    </p:spTree>
    <p:extLst>
      <p:ext uri="{BB962C8B-B14F-4D97-AF65-F5344CB8AC3E}">
        <p14:creationId xmlns:p14="http://schemas.microsoft.com/office/powerpoint/2010/main" val="31402530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1206</Words>
  <Application>Microsoft Office PowerPoint</Application>
  <PresentationFormat>Широкоэкранный</PresentationFormat>
  <Paragraphs>134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Arial Narrow</vt:lpstr>
      <vt:lpstr>Calibri</vt:lpstr>
      <vt:lpstr>Calibri Light</vt:lpstr>
      <vt:lpstr>Тема Office</vt:lpstr>
      <vt:lpstr>ВСЕЛЕННАЯ,   КАК ФРАКТАЛЬНОЕ  ОТОБРАЖЕНИЕ  ОКРУЖАЮЩЕГО МИРА</vt:lpstr>
      <vt:lpstr>ФРАКТАЛ  это геометрическая фигура, которая подобна сама себе в разных масштабах.</vt:lpstr>
      <vt:lpstr>Построение фракталов на примере фрактала Минковского</vt:lpstr>
      <vt:lpstr>Презентация PowerPoint</vt:lpstr>
      <vt:lpstr>В природе почти нет идеально правильных форм</vt:lpstr>
      <vt:lpstr>Предыстория фрактальной геометрии</vt:lpstr>
      <vt:lpstr>Предыстория фрактальной геометрии</vt:lpstr>
      <vt:lpstr>Презентация PowerPoint</vt:lpstr>
      <vt:lpstr>Треугольник и квадрат Серпинского</vt:lpstr>
      <vt:lpstr>Рукотворные фракталы</vt:lpstr>
      <vt:lpstr>Конструктор фракталов</vt:lpstr>
      <vt:lpstr>Конструктор фракталов: примеры</vt:lpstr>
      <vt:lpstr>Спирали</vt:lpstr>
      <vt:lpstr>Фракталы можно часто встретить в природе. Например, в сложных соцветиях, деревьях, листьях и даже органах человека. Природные фракталы обычно примерные, неточные.</vt:lpstr>
      <vt:lpstr>Фрактальная капуста</vt:lpstr>
      <vt:lpstr>Презентация PowerPoint</vt:lpstr>
      <vt:lpstr>Фрактальная структура Вселенной. Подобие форм микро- и макромира</vt:lpstr>
      <vt:lpstr>Современные представления о структуре атома</vt:lpstr>
      <vt:lpstr>Вихри большие и очень большие</vt:lpstr>
      <vt:lpstr>Солнечные системы</vt:lpstr>
      <vt:lpstr>Галактики и скопления галактик</vt:lpstr>
      <vt:lpstr>«Рукотворные» галактики</vt:lpstr>
      <vt:lpstr>Как видим, во Вселенной на разных уровнях часто встречается самоподобие форм.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OLGA</dc:creator>
  <cp:lastModifiedBy>Den</cp:lastModifiedBy>
  <cp:revision>179</cp:revision>
  <dcterms:created xsi:type="dcterms:W3CDTF">2018-11-19T16:08:35Z</dcterms:created>
  <dcterms:modified xsi:type="dcterms:W3CDTF">2022-12-03T02:56:42Z</dcterms:modified>
</cp:coreProperties>
</file>